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03" r:id="rId2"/>
    <p:sldId id="491" r:id="rId3"/>
    <p:sldId id="512" r:id="rId4"/>
    <p:sldId id="507" r:id="rId5"/>
    <p:sldId id="496" r:id="rId6"/>
    <p:sldId id="504" r:id="rId7"/>
    <p:sldId id="505" r:id="rId8"/>
    <p:sldId id="502" r:id="rId9"/>
    <p:sldId id="516" r:id="rId10"/>
    <p:sldId id="517" r:id="rId11"/>
    <p:sldId id="518" r:id="rId12"/>
    <p:sldId id="509" r:id="rId13"/>
    <p:sldId id="510" r:id="rId14"/>
    <p:sldId id="511" r:id="rId15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РС" initials="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FF"/>
    <a:srgbClr val="00518E"/>
    <a:srgbClr val="6699FF"/>
    <a:srgbClr val="9BBB59"/>
    <a:srgbClr val="C0504D"/>
    <a:srgbClr val="F79646"/>
    <a:srgbClr val="4BACC6"/>
    <a:srgbClr val="8064A2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660"/>
  </p:normalViewPr>
  <p:slideViewPr>
    <p:cSldViewPr>
      <p:cViewPr varScale="1">
        <p:scale>
          <a:sx n="87" d="100"/>
          <a:sy n="87" d="100"/>
        </p:scale>
        <p:origin x="16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98" cy="496965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92" y="0"/>
            <a:ext cx="2972498" cy="496965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r">
              <a:defRPr sz="1200"/>
            </a:lvl1pPr>
          </a:lstStyle>
          <a:p>
            <a:fld id="{DF6BEE00-D356-4699-8552-5BDEC4706ED5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713"/>
            <a:ext cx="2972498" cy="49696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92" y="9448713"/>
            <a:ext cx="2972498" cy="49696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r">
              <a:defRPr sz="1200"/>
            </a:lvl1pPr>
          </a:lstStyle>
          <a:p>
            <a:fld id="{FEED3211-B5C8-4F4F-80D4-D6699383DB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542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363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7363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r">
              <a:defRPr sz="1200"/>
            </a:lvl1pPr>
          </a:lstStyle>
          <a:p>
            <a:fld id="{0080BAB6-BD5B-4622-9589-41CF8071E5AC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27" tIns="46163" rIns="92327" bIns="461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327" tIns="46163" rIns="92327" bIns="4616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7363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6"/>
            <a:ext cx="2971800" cy="497363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r">
              <a:defRPr sz="1200"/>
            </a:lvl1pPr>
          </a:lstStyle>
          <a:p>
            <a:fld id="{D6BA404B-43D8-4BFA-8373-3AD3EAC8BF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88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"/>
            <a:ext cx="9144000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Группа 13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5" name="Половина рамки 14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овина рамки 17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овина рамки 18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47656" y="10580"/>
            <a:ext cx="3096344" cy="7844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1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/>
          <p:cNvGrpSpPr/>
          <p:nvPr userDrawn="1"/>
        </p:nvGrpSpPr>
        <p:grpSpPr>
          <a:xfrm>
            <a:off x="0" y="0"/>
            <a:ext cx="3491880" cy="2780928"/>
            <a:chOff x="0" y="0"/>
            <a:chExt cx="6876256" cy="5445224"/>
          </a:xfrm>
        </p:grpSpPr>
        <p:sp>
          <p:nvSpPr>
            <p:cNvPr id="7" name="Половина рамки 6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овина рамки 7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овина рамки 8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овина рамки 9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овина рамки 10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3" name="Половина рамки 12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овина рамки 13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овина рамки 14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 descr="ТА1ССР-основной.jp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6336" y="0"/>
            <a:ext cx="1547664" cy="8399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9144000" cy="68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Группа 7"/>
          <p:cNvGrpSpPr/>
          <p:nvPr userDrawn="1"/>
        </p:nvGrpSpPr>
        <p:grpSpPr>
          <a:xfrm>
            <a:off x="0" y="0"/>
            <a:ext cx="4644008" cy="2348880"/>
            <a:chOff x="0" y="0"/>
            <a:chExt cx="6876256" cy="5445224"/>
          </a:xfrm>
        </p:grpSpPr>
        <p:sp>
          <p:nvSpPr>
            <p:cNvPr id="9" name="Половина рамки 8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овина рамки 9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овина рамки 10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овина рамки 11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овина рамки 12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7236296" y="5157192"/>
            <a:ext cx="1907704" cy="1700808"/>
            <a:chOff x="0" y="0"/>
            <a:chExt cx="6876256" cy="5445224"/>
          </a:xfrm>
        </p:grpSpPr>
        <p:sp>
          <p:nvSpPr>
            <p:cNvPr id="15" name="Половина рамки 14"/>
            <p:cNvSpPr/>
            <p:nvPr/>
          </p:nvSpPr>
          <p:spPr>
            <a:xfrm>
              <a:off x="0" y="0"/>
              <a:ext cx="6876256" cy="5445224"/>
            </a:xfrm>
            <a:prstGeom prst="halfFrame">
              <a:avLst/>
            </a:prstGeom>
            <a:solidFill>
              <a:srgbClr val="ED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овина рамки 15"/>
            <p:cNvSpPr/>
            <p:nvPr/>
          </p:nvSpPr>
          <p:spPr>
            <a:xfrm>
              <a:off x="0" y="0"/>
              <a:ext cx="5868144" cy="4581128"/>
            </a:xfrm>
            <a:prstGeom prst="halfFram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овина рамки 16"/>
            <p:cNvSpPr/>
            <p:nvPr/>
          </p:nvSpPr>
          <p:spPr>
            <a:xfrm>
              <a:off x="0" y="0"/>
              <a:ext cx="4860032" cy="3645024"/>
            </a:xfrm>
            <a:prstGeom prst="halfFrame">
              <a:avLst/>
            </a:prstGeom>
            <a:solidFill>
              <a:srgbClr val="A7C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овина рамки 17"/>
            <p:cNvSpPr/>
            <p:nvPr/>
          </p:nvSpPr>
          <p:spPr>
            <a:xfrm>
              <a:off x="0" y="0"/>
              <a:ext cx="3995936" cy="2780928"/>
            </a:xfrm>
            <a:prstGeom prst="halfFrame">
              <a:avLst/>
            </a:prstGeom>
            <a:solidFill>
              <a:srgbClr val="0D8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овина рамки 18"/>
            <p:cNvSpPr/>
            <p:nvPr/>
          </p:nvSpPr>
          <p:spPr>
            <a:xfrm>
              <a:off x="0" y="0"/>
              <a:ext cx="3131840" cy="1988840"/>
            </a:xfrm>
            <a:prstGeom prst="half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C356084E-E324-445A-9A88-EE15912199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47656" y="1761"/>
            <a:ext cx="3096344" cy="7844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872" y="620688"/>
            <a:ext cx="8229600" cy="77813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753119"/>
            <a:ext cx="7643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610921"/>
            <a:ext cx="727280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е </a:t>
            </a:r>
            <a:r>
              <a:rPr lang="ru-RU" sz="3200" b="1" dirty="0" smtClean="0">
                <a:solidFill>
                  <a:schemeClr val="bg1"/>
                </a:solidFill>
              </a:rPr>
              <a:t>    </a:t>
            </a:r>
          </a:p>
          <a:p>
            <a:pPr lvl="0" algn="ctr"/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национального                       </a:t>
            </a:r>
            <a:r>
              <a:rPr lang="ru-RU" sz="3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br>
              <a:rPr lang="ru-RU" sz="3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Лениногорского муниципального  района  </a:t>
            </a:r>
            <a:endParaRPr lang="ru-RU" sz="36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ь                      </a:t>
            </a:r>
            <a:r>
              <a:rPr lang="ru-RU" sz="3200" b="1" dirty="0">
                <a:solidFill>
                  <a:schemeClr val="bg1"/>
                </a:solidFill>
              </a:rPr>
              <a:t>образования 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Лениногорского </a:t>
            </a:r>
            <a:r>
              <a:rPr lang="ru-RU" b="1" dirty="0" err="1" smtClean="0">
                <a:solidFill>
                  <a:schemeClr val="bg1"/>
                </a:solidFill>
              </a:rPr>
              <a:t>муниЛЛципальнорайона</a:t>
            </a:r>
            <a:r>
              <a:rPr lang="ru-RU" b="1" dirty="0" smtClean="0">
                <a:solidFill>
                  <a:schemeClr val="bg1"/>
                </a:solidFill>
              </a:rPr>
              <a:t> 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555776" y="4366119"/>
            <a:ext cx="3603048" cy="24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388843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Century Gothic" panose="020B0502020202020204"/>
                <a:ea typeface="+mn-ea"/>
                <a:cs typeface="+mn-cs"/>
              </a:rPr>
              <a:t/>
            </a:r>
            <a:br>
              <a:rPr lang="ru-RU" sz="3200" b="1" dirty="0">
                <a:solidFill>
                  <a:prstClr val="black"/>
                </a:solidFill>
                <a:latin typeface="Century Gothic" panose="020B0502020202020204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B80F-A419-8D4C-B46E-5676DA2D9C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2051720" y="4390246"/>
            <a:ext cx="6400800" cy="1139190"/>
          </a:xfrm>
        </p:spPr>
        <p:txBody>
          <a:bodyPr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448030" y="208884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18901"/>
            <a:ext cx="5472608" cy="9634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1260" y="1582341"/>
            <a:ext cx="60767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Лениногорском муниципальном районе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функционируют 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48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дошкольных образовательных учреждений. Количество воспитанников – 3445;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Из них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татары – 1570 (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%);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русские – 1340 (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39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%);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чуваши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53(1,5%);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удмурты –  2 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0,5%);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мордва – 41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(1,1%);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башкиры – 3 (0,09%);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другие – 76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(2,2%);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смешанные браки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360(10,4%).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152" y="2276872"/>
            <a:ext cx="3793398" cy="3339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Воспитание и обучение ведется на татарском языке-16 ДОУ.</a:t>
            </a:r>
          </a:p>
          <a:p>
            <a:r>
              <a:rPr lang="ru-RU" dirty="0" smtClean="0"/>
              <a:t>Группы с татарским языком воспитания и обучения-21 ДОУ.</a:t>
            </a:r>
          </a:p>
          <a:p>
            <a:r>
              <a:rPr lang="ru-RU" dirty="0" smtClean="0"/>
              <a:t>Воспитание и обучение ведется на </a:t>
            </a:r>
            <a:r>
              <a:rPr lang="ru-RU" smtClean="0"/>
              <a:t>чувашском языке-1 ДОУ.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91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147248" cy="364902"/>
          </a:xfrm>
        </p:spPr>
        <p:txBody>
          <a:bodyPr>
            <a:normAutofit fontScale="90000"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</a:pPr>
            <a:r>
              <a:rPr lang="ru-RU" sz="2700" b="1" dirty="0">
                <a:solidFill>
                  <a:schemeClr val="accent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Школы Лениногорского муниципального района</a:t>
            </a:r>
            <a:r>
              <a:rPr lang="ru-RU" sz="2000" dirty="0">
                <a:solidFill>
                  <a:schemeClr val="accent1"/>
                </a:solidFill>
                <a:effectLst/>
                <a:latin typeface="Century Gothic" panose="020B0502020202020204"/>
                <a:ea typeface="+mn-ea"/>
                <a:cs typeface="+mn-cs"/>
              </a:rPr>
              <a:t/>
            </a:r>
            <a:br>
              <a:rPr lang="ru-RU" sz="2000" dirty="0">
                <a:solidFill>
                  <a:schemeClr val="accent1"/>
                </a:solidFill>
                <a:effectLst/>
                <a:latin typeface="Century Gothic" panose="020B0502020202020204"/>
                <a:ea typeface="+mn-ea"/>
                <a:cs typeface="+mn-cs"/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352839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34 школы: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них: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коррекционная школа;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 школ  с русским языком обучения-7929 учеников;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13 школ с  татарским языком обучения-599 учеников</a:t>
            </a:r>
            <a:endParaRPr lang="ru-RU" sz="2400" dirty="0">
              <a:solidFill>
                <a:prstClr val="black"/>
              </a:solidFill>
              <a:latin typeface="Century Gothic" panose="020B0502020202020204"/>
            </a:endParaRPr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3933056"/>
            <a:ext cx="1973866" cy="2287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4143255"/>
            <a:ext cx="3785944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/>
          </a:bodyPr>
          <a:lstStyle/>
          <a:p>
            <a:pPr lvl="0" defTabSz="457200">
              <a:spcBef>
                <a:spcPct val="20000"/>
              </a:spcBef>
              <a:spcAft>
                <a:spcPts val="600"/>
              </a:spcAft>
            </a:pPr>
            <a:r>
              <a:rPr lang="ru-RU" sz="2800" b="1" dirty="0">
                <a:solidFill>
                  <a:schemeClr val="accent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Национальный состав обучающихся в ОУ</a:t>
            </a:r>
            <a:endParaRPr lang="ru-RU" sz="2800" b="1" dirty="0">
              <a:solidFill>
                <a:schemeClr val="accent1"/>
              </a:solidFill>
              <a:effectLst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0536" y="1848638"/>
            <a:ext cx="1836862" cy="244709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459" y="4753509"/>
            <a:ext cx="2591025" cy="19447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87330" y="1916832"/>
            <a:ext cx="4572000" cy="37743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Лениногорском муниципальном районе всего : 8528 обучающихся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Татары-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3394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Русские-3207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Чуваши-129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Мордва-102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национальности-188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Смешанные браки- 1508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536" y="1900134"/>
            <a:ext cx="1816664" cy="24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9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477377">
            <a:off x="429934" y="-452163"/>
            <a:ext cx="5889270" cy="46199"/>
          </a:xfrm>
        </p:spPr>
        <p:txBody>
          <a:bodyPr>
            <a:normAutofit fontScale="90000"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030" y="1336010"/>
            <a:ext cx="4591124" cy="456937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Количество обучающихся на родном (татарском) языке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-599–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Количество обучающихся на чувашском языке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- 100%.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четырех школах – СОШ №4 ,СОШ №8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Шугуровская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СОШ,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Тимяшевская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СОШ - в 5 классах воспитание ведется  на татарском языке, охвачены 118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04664"/>
            <a:ext cx="4670067" cy="936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324" y="3140968"/>
            <a:ext cx="3924151" cy="266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</a:pP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4978896" cy="37052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 родителями языка, изучаемого их детьми  в качестве родного языка: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русский  язык – количество изучающих язык -3813 (44,8%),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татарский язык - количество изучающих язык -4689 (54,9%),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чувашский язык - количество изучающих язык -26 (0,3%).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2051720" y="930477"/>
            <a:ext cx="3974507" cy="487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240" y="3212976"/>
            <a:ext cx="3679081" cy="2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7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77855"/>
            <a:ext cx="8229600" cy="4525963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Лениногорском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районе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педагогов родного (татарского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языка 64, все учителя имеют высшее образование;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высшую квалификационную категорию имеют 23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учителя;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первую категорию имеют 36 учителей;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54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учителя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работают более 11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педагога работают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учителями чувашского языка, все учителя с высшим образованием, работают в школе более 11 лет.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875049"/>
            <a:ext cx="3949700" cy="672698"/>
          </a:xfrm>
          <a:prstGeom prst="rect">
            <a:avLst/>
          </a:prstGeo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875049"/>
            <a:ext cx="3949700" cy="6726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0" t="-12409" r="570" b="3705"/>
          <a:stretch/>
        </p:blipFill>
        <p:spPr>
          <a:xfrm>
            <a:off x="2249996" y="4339867"/>
            <a:ext cx="3114092" cy="21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26544"/>
            <a:ext cx="8229600" cy="691093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Резул</a:t>
            </a:r>
            <a:r>
              <a:rPr lang="ru-RU" dirty="0" err="1" smtClean="0"/>
              <a:t>ьтаты</a:t>
            </a:r>
            <a:r>
              <a:rPr lang="ru-RU" dirty="0" smtClean="0"/>
              <a:t> ОГЭ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870449"/>
              </p:ext>
            </p:extLst>
          </p:nvPr>
        </p:nvGraphicFramePr>
        <p:xfrm>
          <a:off x="1403649" y="2708920"/>
          <a:ext cx="6696744" cy="2967674"/>
        </p:xfrm>
        <a:graphic>
          <a:graphicData uri="http://schemas.openxmlformats.org/drawingml/2006/table">
            <a:tbl>
              <a:tblPr firstRow="1" firstCol="1" bandRow="1"/>
              <a:tblGrid>
                <a:gridCol w="1939776"/>
                <a:gridCol w="1084559"/>
                <a:gridCol w="247938"/>
                <a:gridCol w="391507"/>
                <a:gridCol w="386542"/>
                <a:gridCol w="386542"/>
                <a:gridCol w="1422787"/>
                <a:gridCol w="837093"/>
              </a:tblGrid>
              <a:tr h="4045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ОУ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«Нижнечершилинская ООШ»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«Кирлегачская ООШ»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«Каркалинская ООШ»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«Старо-Иштерякская ООШ»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>
                <a:solidFill>
                  <a:prstClr val="white"/>
                </a:solidFill>
              </a:rPr>
              <a:pPr/>
              <a:t>9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1003" y="1630397"/>
            <a:ext cx="7416824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 код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-школы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татарским языком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4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82 код- татарская группа </a:t>
            </a:r>
            <a:r>
              <a:rPr lang="ru-RU" sz="2800" dirty="0" smtClean="0"/>
              <a:t>с русским </a:t>
            </a:r>
            <a:r>
              <a:rPr lang="ru-RU" sz="2800" dirty="0"/>
              <a:t>языком обучения </a:t>
            </a:r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33655"/>
              </p:ext>
            </p:extLst>
          </p:nvPr>
        </p:nvGraphicFramePr>
        <p:xfrm>
          <a:off x="1762125" y="3398838"/>
          <a:ext cx="5978227" cy="1369696"/>
        </p:xfrm>
        <a:graphic>
          <a:graphicData uri="http://schemas.openxmlformats.org/drawingml/2006/table">
            <a:tbl>
              <a:tblPr firstRow="1" firstCol="1" bandRow="1"/>
              <a:tblGrid>
                <a:gridCol w="1476375"/>
                <a:gridCol w="1044833"/>
                <a:gridCol w="220722"/>
                <a:gridCol w="365760"/>
                <a:gridCol w="365760"/>
                <a:gridCol w="365760"/>
                <a:gridCol w="1202278"/>
                <a:gridCol w="936739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ОУ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«Зеленорощинская СОШ»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62125" y="33988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2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276" y="762001"/>
            <a:ext cx="8229600" cy="105752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83 код-  русскоязычная группа с русским языком обучения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484784"/>
            <a:ext cx="8537629" cy="53732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62125" y="33988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301096"/>
              </p:ext>
            </p:extLst>
          </p:nvPr>
        </p:nvGraphicFramePr>
        <p:xfrm>
          <a:off x="1437172" y="1700807"/>
          <a:ext cx="6447196" cy="4717251"/>
        </p:xfrm>
        <a:graphic>
          <a:graphicData uri="http://schemas.openxmlformats.org/drawingml/2006/table">
            <a:tbl>
              <a:tblPr firstRow="1" firstCol="1" bandRow="1"/>
              <a:tblGrid>
                <a:gridCol w="1599530"/>
                <a:gridCol w="1031242"/>
                <a:gridCol w="334792"/>
                <a:gridCol w="401360"/>
                <a:gridCol w="396271"/>
                <a:gridCol w="396271"/>
                <a:gridCol w="1219645"/>
                <a:gridCol w="1068085"/>
              </a:tblGrid>
              <a:tr h="6479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ОУ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«ООШ №1»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№2»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№4 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№5»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 СОШ №7»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«СОШ №10»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Зеленорощинская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«Федотовская ООШ»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 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6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95106"/>
            <a:ext cx="3024336" cy="1861800"/>
          </a:xfrm>
        </p:spPr>
      </p:pic>
      <p:sp>
        <p:nvSpPr>
          <p:cNvPr id="3" name="Прямоугольник 2"/>
          <p:cNvSpPr/>
          <p:nvPr/>
        </p:nvSpPr>
        <p:spPr>
          <a:xfrm>
            <a:off x="827584" y="1628801"/>
            <a:ext cx="610242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музей МБОУ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“Тимяшевская СОШ”, посвященный жизни и деятельности великого просветителя, ученого,  поэта Габдерахима Утыз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(1754-1834) открыт 21.02.2023 г. в рамках научно-практической конференции под названием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Дөньяда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эзең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укучылар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алсын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3447"/>
          <a:stretch/>
        </p:blipFill>
        <p:spPr>
          <a:xfrm>
            <a:off x="1043608" y="4725144"/>
            <a:ext cx="3024336" cy="23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390912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 , учитель татарского языка и литературы МБОУ «Гимназия №11», стала победительницей в номинации «Дарить добро» во Всероссийском конкурсе учителей родных языков.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4008" y="2276872"/>
            <a:ext cx="3744416" cy="405453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5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4546848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Призером в республиканской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олимпиаде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татарскому языку стала ученица 7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 Старо-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Иштерякская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ООШ»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Галимова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Айгизя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Хазипова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М.М.</a:t>
            </a:r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6084E-E324-445A-9A88-EE159121992B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r="8107" b="21622"/>
          <a:stretch/>
        </p:blipFill>
        <p:spPr>
          <a:xfrm>
            <a:off x="5436096" y="2348880"/>
            <a:ext cx="244827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2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677</Words>
  <Application>Microsoft Office PowerPoint</Application>
  <PresentationFormat>Экран (4:3)</PresentationFormat>
  <Paragraphs>214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Тема Office</vt:lpstr>
      <vt:lpstr>Презентация PowerPoint</vt:lpstr>
      <vt:lpstr> </vt:lpstr>
      <vt:lpstr>Презентация PowerPoint</vt:lpstr>
      <vt:lpstr>Школы Лениногорского муниципального района </vt:lpstr>
      <vt:lpstr>Национальный состав обучающихся в ОУ</vt:lpstr>
      <vt:lpstr>Презентация PowerPoint</vt:lpstr>
      <vt:lpstr>Презентация PowerPoint</vt:lpstr>
      <vt:lpstr>Презентация PowerPoint</vt:lpstr>
      <vt:lpstr>Результаты ОГЭ</vt:lpstr>
      <vt:lpstr>Презентация PowerPoint</vt:lpstr>
      <vt:lpstr>83 код-  русскоязычная группа с русским языком обучения </vt:lpstr>
      <vt:lpstr>Презентация PowerPoint</vt:lpstr>
      <vt:lpstr>Касимова Л.А. , учитель татарского языка и литературы МБОУ «Гимназия №11», стала победительницей в номинации «Дарить добро» во Всероссийском конкурсе учителей родных языков.</vt:lpstr>
      <vt:lpstr>Презентация PowerPoint</vt:lpstr>
    </vt:vector>
  </TitlesOfParts>
  <Company>ИМЦ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РС</dc:creator>
  <cp:lastModifiedBy>Пользователь</cp:lastModifiedBy>
  <cp:revision>420</cp:revision>
  <cp:lastPrinted>2023-05-19T12:18:39Z</cp:lastPrinted>
  <dcterms:created xsi:type="dcterms:W3CDTF">2019-08-06T11:41:14Z</dcterms:created>
  <dcterms:modified xsi:type="dcterms:W3CDTF">2023-09-12T06:09:07Z</dcterms:modified>
</cp:coreProperties>
</file>